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32"/>
  </p:notesMasterIdLst>
  <p:handoutMasterIdLst>
    <p:handoutMasterId r:id="rId33"/>
  </p:handoutMasterIdLst>
  <p:sldIdLst>
    <p:sldId id="446" r:id="rId2"/>
    <p:sldId id="334" r:id="rId3"/>
    <p:sldId id="374" r:id="rId4"/>
    <p:sldId id="375" r:id="rId5"/>
    <p:sldId id="372" r:id="rId6"/>
    <p:sldId id="400" r:id="rId7"/>
    <p:sldId id="418" r:id="rId8"/>
    <p:sldId id="419" r:id="rId9"/>
    <p:sldId id="420" r:id="rId10"/>
    <p:sldId id="421" r:id="rId11"/>
    <p:sldId id="422" r:id="rId12"/>
    <p:sldId id="425" r:id="rId13"/>
    <p:sldId id="426" r:id="rId14"/>
    <p:sldId id="428" r:id="rId15"/>
    <p:sldId id="454" r:id="rId16"/>
    <p:sldId id="430" r:id="rId17"/>
    <p:sldId id="431" r:id="rId18"/>
    <p:sldId id="455" r:id="rId19"/>
    <p:sldId id="433" r:id="rId20"/>
    <p:sldId id="448" r:id="rId21"/>
    <p:sldId id="258" r:id="rId22"/>
    <p:sldId id="259" r:id="rId23"/>
    <p:sldId id="260" r:id="rId24"/>
    <p:sldId id="261" r:id="rId25"/>
    <p:sldId id="262" r:id="rId26"/>
    <p:sldId id="449" r:id="rId27"/>
    <p:sldId id="450" r:id="rId28"/>
    <p:sldId id="452" r:id="rId29"/>
    <p:sldId id="453" r:id="rId30"/>
    <p:sldId id="456" r:id="rId31"/>
  </p:sldIdLst>
  <p:sldSz cx="10691813" cy="7559675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9" autoAdjust="0"/>
    <p:restoredTop sz="77324" autoAdjust="0"/>
  </p:normalViewPr>
  <p:slideViewPr>
    <p:cSldViewPr showGuides="1">
      <p:cViewPr varScale="1">
        <p:scale>
          <a:sx n="68" d="100"/>
          <a:sy n="68" d="100"/>
        </p:scale>
        <p:origin x="36" y="144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6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F4757-1F81-4ECF-8A99-79506B8FC30C}" type="datetimeFigureOut">
              <a:rPr lang="en-GB" smtClean="0"/>
              <a:t>10/07/2018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58161-A221-4A46-A578-2194AB46E3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705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F1C73-6C08-4DC7-AD93-C8F1347CC294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2163" y="746125"/>
            <a:ext cx="52736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EABCC-A675-4EC4-834D-9CE2BC85E49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293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08F9F-921D-424D-8BEC-2E7012F2AB6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94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Complete  the questionnaire:</a:t>
            </a:r>
          </a:p>
          <a:p>
            <a:r>
              <a:rPr lang="en-GB" dirty="0"/>
              <a:t>Instruction:</a:t>
            </a:r>
          </a:p>
          <a:p>
            <a:endParaRPr lang="en-GB" dirty="0"/>
          </a:p>
          <a:p>
            <a:r>
              <a:rPr lang="en-GB" dirty="0"/>
              <a:t>Add up the number</a:t>
            </a:r>
            <a:r>
              <a:rPr lang="en-GB" baseline="0" dirty="0"/>
              <a:t> of the letters ABCD and add the number under each letter </a:t>
            </a:r>
          </a:p>
          <a:p>
            <a:endParaRPr lang="en-GB" baseline="0" dirty="0"/>
          </a:p>
          <a:p>
            <a:r>
              <a:rPr lang="en-GB" baseline="0" dirty="0"/>
              <a:t>Put result in order highest to the lowest </a:t>
            </a:r>
          </a:p>
          <a:p>
            <a:endParaRPr lang="en-GB" dirty="0"/>
          </a:p>
          <a:p>
            <a:r>
              <a:rPr lang="en-GB" dirty="0"/>
              <a:t>List ABCD</a:t>
            </a:r>
            <a:r>
              <a:rPr lang="en-GB" baseline="0" dirty="0"/>
              <a:t> in order, </a:t>
            </a:r>
          </a:p>
          <a:p>
            <a:endParaRPr lang="en-GB" dirty="0"/>
          </a:p>
          <a:p>
            <a:r>
              <a:rPr lang="en-GB" dirty="0"/>
              <a:t>Say</a:t>
            </a:r>
            <a:r>
              <a:rPr lang="en-GB" baseline="0" dirty="0"/>
              <a:t> to students the highest number represent the set of personality traits your most like.</a:t>
            </a:r>
          </a:p>
          <a:p>
            <a:r>
              <a:rPr lang="en-GB" baseline="0" dirty="0"/>
              <a:t>And the lowest number represent the least personality trait  you are least like.</a:t>
            </a:r>
            <a:endParaRPr lang="en-GB" dirty="0"/>
          </a:p>
          <a:p>
            <a:endParaRPr lang="en-GB" baseline="0" dirty="0"/>
          </a:p>
          <a:p>
            <a:r>
              <a:rPr lang="en-GB" baseline="0" dirty="0"/>
              <a:t>To help you explore your personality traits lets complete the questionnaire.</a:t>
            </a:r>
          </a:p>
          <a:p>
            <a:endParaRPr lang="en-GB" baseline="0" dirty="0"/>
          </a:p>
          <a:p>
            <a:r>
              <a:rPr lang="en-GB" baseline="0" dirty="0"/>
              <a:t>The questionnaires shows 9 sets of words, taking the first set of words, 1 chose which word that best describe you </a:t>
            </a:r>
          </a:p>
          <a:p>
            <a:r>
              <a:rPr lang="en-GB" baseline="0" dirty="0"/>
              <a:t>Circle it and continue doing the same 2 to 9 for the other 8 sets of words </a:t>
            </a:r>
          </a:p>
          <a:p>
            <a:r>
              <a:rPr lang="en-GB" baseline="0" dirty="0"/>
              <a:t>Now when you finished add the number of A’s B’s C’s and D’s</a:t>
            </a:r>
          </a:p>
          <a:p>
            <a:r>
              <a:rPr lang="en-GB" baseline="0" dirty="0"/>
              <a:t>Write the total below then put the A’s B’s C’s and D’s putting the highest first and lowest in order</a:t>
            </a:r>
          </a:p>
          <a:p>
            <a:r>
              <a:rPr lang="en-GB" baseline="0" dirty="0"/>
              <a:t> </a:t>
            </a:r>
          </a:p>
          <a:p>
            <a:r>
              <a:rPr lang="en-GB" baseline="0" dirty="0"/>
              <a:t> </a:t>
            </a:r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B1D3-5504-4CC6-A8A6-D42722B0ADE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944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Explain</a:t>
            </a:r>
            <a:r>
              <a:rPr lang="en-GB" b="1" baseline="0" dirty="0"/>
              <a:t> how the personality traits fits the colours</a:t>
            </a:r>
          </a:p>
          <a:p>
            <a:endParaRPr lang="en-GB" b="1" baseline="0" dirty="0"/>
          </a:p>
          <a:p>
            <a:r>
              <a:rPr lang="en-GB" b="1" baseline="0" dirty="0"/>
              <a:t>The result of your questionnaire shows you which colour energies you use most and least like</a:t>
            </a:r>
          </a:p>
          <a:p>
            <a:r>
              <a:rPr lang="en-GB" b="1" baseline="0" dirty="0"/>
              <a:t>Video on!! </a:t>
            </a:r>
          </a:p>
          <a:p>
            <a:endParaRPr lang="en-GB" b="1" baseline="0" dirty="0"/>
          </a:p>
          <a:p>
            <a:r>
              <a:rPr lang="en-GB" b="1" baseline="0" dirty="0"/>
              <a:t>Then Yvonne will explain ……</a:t>
            </a:r>
          </a:p>
          <a:p>
            <a:endParaRPr lang="en-GB" b="1" baseline="0" dirty="0"/>
          </a:p>
          <a:p>
            <a:endParaRPr lang="en-GB" b="1" baseline="0" dirty="0"/>
          </a:p>
          <a:p>
            <a:r>
              <a:rPr lang="en-GB" b="1" baseline="0" dirty="0"/>
              <a:t> </a:t>
            </a:r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B1D3-5504-4CC6-A8A6-D42722B0ADE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36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B1D3-5504-4CC6-A8A6-D42722B0ADE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811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B1D3-5504-4CC6-A8A6-D42722B0ADE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160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FB1D3-5504-4CC6-A8A6-D42722B0ADE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336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1947" y="884387"/>
            <a:ext cx="6569566" cy="2801457"/>
          </a:xfrm>
        </p:spPr>
        <p:txBody>
          <a:bodyPr bIns="0" anchor="b">
            <a:normAutofit/>
          </a:bodyPr>
          <a:lstStyle>
            <a:lvl1pPr algn="l">
              <a:defRPr sz="59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01947" y="3892500"/>
            <a:ext cx="6569566" cy="107764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764" b="0" cap="all" baseline="0">
                <a:solidFill>
                  <a:schemeClr val="tx1"/>
                </a:solidFill>
              </a:defRPr>
            </a:lvl1pPr>
            <a:lvl2pPr marL="377979" indent="0" algn="ctr">
              <a:buNone/>
              <a:defRPr sz="1653"/>
            </a:lvl2pPr>
            <a:lvl3pPr marL="755957" indent="0" algn="ctr">
              <a:buNone/>
              <a:defRPr sz="1488"/>
            </a:lvl3pPr>
            <a:lvl4pPr marL="1133936" indent="0" algn="ctr">
              <a:buNone/>
              <a:defRPr sz="1323"/>
            </a:lvl4pPr>
            <a:lvl5pPr marL="1511915" indent="0" algn="ctr">
              <a:buNone/>
              <a:defRPr sz="1323"/>
            </a:lvl5pPr>
            <a:lvl6pPr marL="1889893" indent="0" algn="ctr">
              <a:buNone/>
              <a:defRPr sz="1323"/>
            </a:lvl6pPr>
            <a:lvl7pPr marL="2267872" indent="0" algn="ctr">
              <a:buNone/>
              <a:defRPr sz="1323"/>
            </a:lvl7pPr>
            <a:lvl8pPr marL="2645851" indent="0" algn="ctr">
              <a:buNone/>
              <a:defRPr sz="1323"/>
            </a:lvl8pPr>
            <a:lvl9pPr marL="3023829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01946" y="363002"/>
            <a:ext cx="3608711" cy="340837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77557" y="880720"/>
            <a:ext cx="937761" cy="555101"/>
          </a:xfrm>
        </p:spPr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801947" y="3889564"/>
            <a:ext cx="656956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6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687833" y="2036072"/>
            <a:ext cx="768368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4F7CFF-B303-447C-9FED-41703783748D}"/>
              </a:ext>
            </a:extLst>
          </p:cNvPr>
          <p:cNvCxnSpPr/>
          <p:nvPr userDrawn="1"/>
        </p:nvCxnSpPr>
        <p:spPr>
          <a:xfrm>
            <a:off x="0" y="1331931"/>
            <a:ext cx="8856000" cy="0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19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832" y="1935808"/>
            <a:ext cx="6567797" cy="2081115"/>
          </a:xfrm>
        </p:spPr>
        <p:txBody>
          <a:bodyPr anchor="b">
            <a:normAutofit/>
          </a:bodyPr>
          <a:lstStyle>
            <a:lvl1pPr algn="l"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7833" y="4195627"/>
            <a:ext cx="6567797" cy="1116567"/>
          </a:xfrm>
        </p:spPr>
        <p:txBody>
          <a:bodyPr tIns="91440">
            <a:normAutofit/>
          </a:bodyPr>
          <a:lstStyle>
            <a:lvl1pPr marL="0" indent="0" algn="l">
              <a:buNone/>
              <a:defRPr sz="1984">
                <a:solidFill>
                  <a:schemeClr val="tx1"/>
                </a:solidFill>
              </a:defRPr>
            </a:lvl1pPr>
            <a:lvl2pPr marL="377979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5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91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9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7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85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82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687832" y="4194291"/>
            <a:ext cx="656779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873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833" y="887243"/>
            <a:ext cx="7683680" cy="11676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7831" y="2219992"/>
            <a:ext cx="3654990" cy="37892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6778" y="2219992"/>
            <a:ext cx="3654734" cy="37892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687833" y="2036072"/>
            <a:ext cx="768368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978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687833" y="2036072"/>
            <a:ext cx="768368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832" y="886442"/>
            <a:ext cx="7683681" cy="11643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7832" y="2226180"/>
            <a:ext cx="3654867" cy="88399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25" b="0" cap="all" baseline="0">
                <a:solidFill>
                  <a:schemeClr val="accent1"/>
                </a:solidFill>
              </a:defRPr>
            </a:lvl1pPr>
            <a:lvl2pPr marL="377979" indent="0">
              <a:buNone/>
              <a:defRPr sz="1653" b="1"/>
            </a:lvl2pPr>
            <a:lvl3pPr marL="755957" indent="0">
              <a:buNone/>
              <a:defRPr sz="1488" b="1"/>
            </a:lvl3pPr>
            <a:lvl4pPr marL="1133936" indent="0">
              <a:buNone/>
              <a:defRPr sz="1323" b="1"/>
            </a:lvl4pPr>
            <a:lvl5pPr marL="1511915" indent="0">
              <a:buNone/>
              <a:defRPr sz="1323" b="1"/>
            </a:lvl5pPr>
            <a:lvl6pPr marL="1889893" indent="0">
              <a:buNone/>
              <a:defRPr sz="1323" b="1"/>
            </a:lvl6pPr>
            <a:lvl7pPr marL="2267872" indent="0">
              <a:buNone/>
              <a:defRPr sz="1323" b="1"/>
            </a:lvl7pPr>
            <a:lvl8pPr marL="2645851" indent="0">
              <a:buNone/>
              <a:defRPr sz="1323" b="1"/>
            </a:lvl8pPr>
            <a:lvl9pPr marL="3023829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87832" y="3113235"/>
            <a:ext cx="3654867" cy="29150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6778" y="2229988"/>
            <a:ext cx="3654734" cy="88431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25" b="0" cap="all" baseline="0">
                <a:solidFill>
                  <a:schemeClr val="accent1"/>
                </a:solidFill>
              </a:defRPr>
            </a:lvl1pPr>
            <a:lvl2pPr marL="377979" indent="0">
              <a:buNone/>
              <a:defRPr sz="1653" b="1"/>
            </a:lvl2pPr>
            <a:lvl3pPr marL="755957" indent="0">
              <a:buNone/>
              <a:defRPr sz="1488" b="1"/>
            </a:lvl3pPr>
            <a:lvl4pPr marL="1133936" indent="0">
              <a:buNone/>
              <a:defRPr sz="1323" b="1"/>
            </a:lvl4pPr>
            <a:lvl5pPr marL="1511915" indent="0">
              <a:buNone/>
              <a:defRPr sz="1323" b="1"/>
            </a:lvl5pPr>
            <a:lvl6pPr marL="1889893" indent="0">
              <a:buNone/>
              <a:defRPr sz="1323" b="1"/>
            </a:lvl6pPr>
            <a:lvl7pPr marL="2267872" indent="0">
              <a:buNone/>
              <a:defRPr sz="1323" b="1"/>
            </a:lvl7pPr>
            <a:lvl8pPr marL="2645851" indent="0">
              <a:buNone/>
              <a:defRPr sz="1323" b="1"/>
            </a:lvl8pPr>
            <a:lvl9pPr marL="3023829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6778" y="3110172"/>
            <a:ext cx="3654734" cy="29072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689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687833" y="2036072"/>
            <a:ext cx="768368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64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2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630" y="880721"/>
            <a:ext cx="2836593" cy="2477030"/>
          </a:xfrm>
        </p:spPr>
        <p:txBody>
          <a:bodyPr anchor="b">
            <a:normAutofit/>
          </a:bodyPr>
          <a:lstStyle>
            <a:lvl1pPr algn="l">
              <a:defRPr sz="26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5335" y="880721"/>
            <a:ext cx="4476177" cy="5135493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2630" y="3533462"/>
            <a:ext cx="2838252" cy="2478203"/>
          </a:xfrm>
        </p:spPr>
        <p:txBody>
          <a:bodyPr>
            <a:normAutofit/>
          </a:bodyPr>
          <a:lstStyle>
            <a:lvl1pPr marL="0" indent="0" algn="l">
              <a:buNone/>
              <a:defRPr sz="1764"/>
            </a:lvl1pPr>
            <a:lvl2pPr marL="377979" indent="0">
              <a:buNone/>
              <a:defRPr sz="1157"/>
            </a:lvl2pPr>
            <a:lvl3pPr marL="755957" indent="0">
              <a:buNone/>
              <a:defRPr sz="992"/>
            </a:lvl3pPr>
            <a:lvl4pPr marL="1133936" indent="0">
              <a:buNone/>
              <a:defRPr sz="827"/>
            </a:lvl4pPr>
            <a:lvl5pPr marL="1511915" indent="0">
              <a:buNone/>
              <a:defRPr sz="827"/>
            </a:lvl5pPr>
            <a:lvl6pPr marL="1889893" indent="0">
              <a:buNone/>
              <a:defRPr sz="827"/>
            </a:lvl6pPr>
            <a:lvl7pPr marL="2267872" indent="0">
              <a:buNone/>
              <a:defRPr sz="827"/>
            </a:lvl7pPr>
            <a:lvl8pPr marL="2645851" indent="0">
              <a:buNone/>
              <a:defRPr sz="827"/>
            </a:lvl8pPr>
            <a:lvl9pPr marL="3023829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85794" y="3533460"/>
            <a:ext cx="283346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095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5842264" y="531505"/>
            <a:ext cx="4105763" cy="5675930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601" y="1245079"/>
            <a:ext cx="3794208" cy="2017880"/>
          </a:xfrm>
        </p:spPr>
        <p:txBody>
          <a:bodyPr anchor="b">
            <a:normAutofit/>
          </a:bodyPr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94838" y="1237396"/>
            <a:ext cx="2613318" cy="4261910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646"/>
            </a:lvl1pPr>
            <a:lvl2pPr marL="377979" indent="0">
              <a:buNone/>
              <a:defRPr sz="2315"/>
            </a:lvl2pPr>
            <a:lvl3pPr marL="755957" indent="0">
              <a:buNone/>
              <a:defRPr sz="1984"/>
            </a:lvl3pPr>
            <a:lvl4pPr marL="1133936" indent="0">
              <a:buNone/>
              <a:defRPr sz="1653"/>
            </a:lvl4pPr>
            <a:lvl5pPr marL="1511915" indent="0">
              <a:buNone/>
              <a:defRPr sz="1653"/>
            </a:lvl5pPr>
            <a:lvl6pPr marL="1889893" indent="0">
              <a:buNone/>
              <a:defRPr sz="1653"/>
            </a:lvl6pPr>
            <a:lvl7pPr marL="2267872" indent="0">
              <a:buNone/>
              <a:defRPr sz="1653"/>
            </a:lvl7pPr>
            <a:lvl8pPr marL="2645851" indent="0">
              <a:buNone/>
              <a:defRPr sz="1653"/>
            </a:lvl8pPr>
            <a:lvl9pPr marL="3023829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7833" y="3467874"/>
            <a:ext cx="3788772" cy="2208754"/>
          </a:xfrm>
        </p:spPr>
        <p:txBody>
          <a:bodyPr>
            <a:normAutofit/>
          </a:bodyPr>
          <a:lstStyle>
            <a:lvl1pPr marL="0" indent="0" algn="l">
              <a:buNone/>
              <a:defRPr sz="1984"/>
            </a:lvl1pPr>
            <a:lvl2pPr marL="377979" indent="0">
              <a:buNone/>
              <a:defRPr sz="1157"/>
            </a:lvl2pPr>
            <a:lvl3pPr marL="755957" indent="0">
              <a:buNone/>
              <a:defRPr sz="992"/>
            </a:lvl3pPr>
            <a:lvl4pPr marL="1133936" indent="0">
              <a:buNone/>
              <a:defRPr sz="827"/>
            </a:lvl4pPr>
            <a:lvl5pPr marL="1511915" indent="0">
              <a:buNone/>
              <a:defRPr sz="827"/>
            </a:lvl5pPr>
            <a:lvl6pPr marL="1889893" indent="0">
              <a:buNone/>
              <a:defRPr sz="827"/>
            </a:lvl6pPr>
            <a:lvl7pPr marL="2267872" indent="0">
              <a:buNone/>
              <a:defRPr sz="827"/>
            </a:lvl7pPr>
            <a:lvl8pPr marL="2645851" indent="0">
              <a:buNone/>
              <a:defRPr sz="827"/>
            </a:lvl8pPr>
            <a:lvl9pPr marL="3023829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9849" y="6029505"/>
            <a:ext cx="3802960" cy="352876"/>
          </a:xfrm>
        </p:spPr>
        <p:txBody>
          <a:bodyPr/>
          <a:lstStyle>
            <a:lvl1pPr algn="l">
              <a:defRPr/>
            </a:lvl1pPr>
          </a:lstStyle>
          <a:p>
            <a:fld id="{436D30DE-2EF7-4D24-BB3C-D916659C3385}" type="datetimeFigureOut">
              <a:rPr lang="en-GB" smtClean="0"/>
              <a:pPr/>
              <a:t>10/07/2018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80863" y="351243"/>
            <a:ext cx="3801946" cy="35376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685248" y="3465242"/>
            <a:ext cx="379079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28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687833" y="2036072"/>
            <a:ext cx="768368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24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89050" y="880721"/>
            <a:ext cx="1289737" cy="51366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87833" y="880721"/>
            <a:ext cx="6198416" cy="513666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089049" y="880721"/>
            <a:ext cx="0" cy="5136665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17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313" y="1645200"/>
            <a:ext cx="7705793" cy="1982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992313" y="3627438"/>
            <a:ext cx="6858000" cy="2971800"/>
          </a:xfrm>
        </p:spPr>
        <p:txBody>
          <a:bodyPr>
            <a:normAutofit/>
          </a:bodyPr>
          <a:lstStyle>
            <a:lvl1pPr marL="0" indent="0" algn="ctr">
              <a:buNone/>
              <a:defRPr sz="5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288387"/>
            <a:ext cx="8856000" cy="0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92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7106" y="1747836"/>
            <a:ext cx="2209800" cy="4616882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0" indent="0">
              <a:buNone/>
              <a:defRPr b="1">
                <a:solidFill>
                  <a:schemeClr val="accent3"/>
                </a:solidFill>
              </a:defRPr>
            </a:lvl2pPr>
            <a:lvl3pPr marL="0" indent="0"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None/>
              <a:defRPr sz="2200" b="1">
                <a:solidFill>
                  <a:schemeClr val="tx2"/>
                </a:solidFill>
              </a:defRPr>
            </a:lvl4pPr>
            <a:lvl5pPr marL="0" indent="0">
              <a:buNone/>
              <a:defRPr sz="22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1144588" y="1693199"/>
            <a:ext cx="5953125" cy="467743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288387"/>
            <a:ext cx="8856000" cy="0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69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313" y="1645200"/>
            <a:ext cx="7705793" cy="21440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5313" y="3789258"/>
            <a:ext cx="2676593" cy="1200283"/>
          </a:xfrm>
        </p:spPr>
        <p:txBody>
          <a:bodyPr/>
          <a:lstStyle>
            <a:lvl1pPr marL="0" indent="0">
              <a:buNone/>
              <a:defRPr sz="12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000"/>
            </a:lvl2pPr>
            <a:lvl3pPr marL="180975" indent="-180975">
              <a:defRPr sz="1000"/>
            </a:lvl3pPr>
            <a:lvl4pPr marL="357188" indent="-176213">
              <a:defRPr sz="1000"/>
            </a:lvl4pPr>
            <a:lvl5pPr marL="717550" indent="0"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1144588" y="4989513"/>
            <a:ext cx="2676525" cy="1741487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073366" y="3789258"/>
            <a:ext cx="2676593" cy="1200283"/>
          </a:xfrm>
        </p:spPr>
        <p:txBody>
          <a:bodyPr/>
          <a:lstStyle>
            <a:lvl1pPr marL="0" indent="0">
              <a:buNone/>
              <a:defRPr sz="12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000"/>
            </a:lvl2pPr>
            <a:lvl3pPr marL="180975" indent="-180975">
              <a:defRPr sz="1000"/>
            </a:lvl3pPr>
            <a:lvl4pPr marL="357188" indent="-176213">
              <a:defRPr sz="1000"/>
            </a:lvl4pPr>
            <a:lvl5pPr marL="717550" indent="0"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4072641" y="4989513"/>
            <a:ext cx="2676525" cy="1741487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1288387"/>
            <a:ext cx="8856000" cy="0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15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30DE-2EF7-4D24-BB3C-D916659C3385}" type="datetimeFigureOut">
              <a:rPr lang="en-GB" smtClean="0"/>
              <a:pPr/>
              <a:t>10/07/2018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1373-668B-4A6C-B530-2AFDEFE51F7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1145313" y="1645200"/>
            <a:ext cx="7705793" cy="5030237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288387"/>
            <a:ext cx="8856000" cy="0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62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1974"/>
            <a:ext cx="10691813" cy="449691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718888"/>
            <a:ext cx="10691814" cy="85399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725363"/>
            <a:ext cx="10691813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87833" y="886835"/>
            <a:ext cx="7683680" cy="11565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7833" y="2221973"/>
            <a:ext cx="7683680" cy="3803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2337" y="364172"/>
            <a:ext cx="2769175" cy="34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D30DE-2EF7-4D24-BB3C-D916659C3385}" type="datetimeFigureOut">
              <a:rPr lang="en-GB" smtClean="0"/>
              <a:pPr/>
              <a:t>10/07/2018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87832" y="363002"/>
            <a:ext cx="4716843" cy="34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0282" y="880720"/>
            <a:ext cx="930443" cy="55510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3086">
                <a:solidFill>
                  <a:schemeClr val="accent1"/>
                </a:solidFill>
              </a:defRPr>
            </a:lvl1pPr>
          </a:lstStyle>
          <a:p>
            <a:fld id="{01D91373-668B-4A6C-B530-2AFDEFE51F7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415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58" r:id="rId12"/>
    <p:sldLayoutId id="2147483659" r:id="rId13"/>
    <p:sldLayoutId id="2147483656" r:id="rId14"/>
    <p:sldLayoutId id="2147483661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755957" rtl="0" eaLnBrk="1" latinLnBrk="0" hangingPunct="1">
        <a:lnSpc>
          <a:spcPct val="90000"/>
        </a:lnSpc>
        <a:spcBef>
          <a:spcPct val="0"/>
        </a:spcBef>
        <a:buNone/>
        <a:defRPr sz="3527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1986" indent="-251986" algn="l" defTabSz="755957" rtl="0" eaLnBrk="1" latinLnBrk="0" hangingPunct="1">
        <a:lnSpc>
          <a:spcPct val="120000"/>
        </a:lnSpc>
        <a:spcBef>
          <a:spcPts val="110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20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55957" indent="-251986" algn="l" defTabSz="755957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64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9929" indent="-251986" algn="l" defTabSz="755957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64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63900" indent="-251986" algn="l" defTabSz="755957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43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267872" indent="-251986" algn="l" defTabSz="755957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7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57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36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15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93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72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851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2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basiel.wordpress.com/" TargetMode="External"/><Relationship Id="rId2" Type="http://schemas.openxmlformats.org/officeDocument/2006/relationships/hyperlink" Target="mailto:abasiel@g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briddles.com/riddles/sherlock-holmes-question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briddles.com/riddles/sherlock-holmes-question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ddles.com/2015/11/baker-street-murder-mystery.html" TargetMode="External"/><Relationship Id="rId2" Type="http://schemas.openxmlformats.org/officeDocument/2006/relationships/hyperlink" Target="http://www.briddles.com/riddles/sherlock-holmes-question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ddles.com/2015/11/baker-street-murder-mystery.html" TargetMode="External"/><Relationship Id="rId2" Type="http://schemas.openxmlformats.org/officeDocument/2006/relationships/hyperlink" Target="http://www.briddles.com/riddles/sherlock-holmes-question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ddles.com/2015/11/baker-street-murder-mystery.html" TargetMode="External"/><Relationship Id="rId2" Type="http://schemas.openxmlformats.org/officeDocument/2006/relationships/hyperlink" Target="http://www.briddles.com/riddles/sherlock-holmes-question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youtu.be/CFmj_NY5tv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youtu.be/yyF5ATC5-XQ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T8vAT7sWEow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youtu.be/m3EsRvF0y8M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lorcode.com/free_personality_test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basiel@gmail.com" TargetMode="External"/><Relationship Id="rId4" Type="http://schemas.openxmlformats.org/officeDocument/2006/relationships/hyperlink" Target="http://abasiel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89692-ADE2-40B3-88F0-9810FA49E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1610" y="84734"/>
            <a:ext cx="7938195" cy="2391394"/>
          </a:xfrm>
        </p:spPr>
        <p:txBody>
          <a:bodyPr>
            <a:normAutofit fontScale="90000"/>
          </a:bodyPr>
          <a:lstStyle/>
          <a:p>
            <a:pPr algn="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Oxford/Cambridge</a:t>
            </a:r>
            <a:b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Summer Courses</a:t>
            </a:r>
            <a:b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59644F-12D9-44F3-95C0-9DA67D5F9F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2247" y="4355901"/>
            <a:ext cx="6569566" cy="2407617"/>
          </a:xfrm>
        </p:spPr>
        <p:txBody>
          <a:bodyPr>
            <a:normAutofit/>
          </a:bodyPr>
          <a:lstStyle/>
          <a:p>
            <a:pPr algn="r"/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Anthony ’</a:t>
            </a:r>
            <a:r>
              <a:rPr lang="en-GB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Skip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basiel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abasiel@gmail.com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GB" sz="24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http://abasiel.wordpress.com</a:t>
            </a:r>
            <a:r>
              <a:rPr lang="en-GB" sz="24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026" name="Picture 2" descr="Image result for creative ideas">
            <a:extLst>
              <a:ext uri="{FF2B5EF4-FFF2-40B4-BE49-F238E27FC236}">
                <a16:creationId xmlns:a16="http://schemas.microsoft.com/office/drawing/2014/main" id="{6846CD52-5A65-403F-B8E1-828090108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BFBFD"/>
              </a:clrFrom>
              <a:clrTo>
                <a:srgbClr val="FB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37" y="2123653"/>
            <a:ext cx="5757429" cy="383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203F7-F2F7-4ED7-87A3-75BBDA2E0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378" y="277003"/>
            <a:ext cx="5876406" cy="563513"/>
          </a:xfrm>
        </p:spPr>
        <p:txBody>
          <a:bodyPr>
            <a:normAutofit/>
          </a:bodyPr>
          <a:lstStyle/>
          <a:p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57E9E-D9E1-422E-A390-46C8ACE75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585" y="1403573"/>
            <a:ext cx="9253857" cy="5904656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Presenter introduction search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1-minute essay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Paper airplane challenge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Sherlock Holmes mystery 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Developing observational skills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Attention Test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Perception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Colour Psychometrics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Online Physics Problem</a:t>
            </a:r>
            <a:endParaRPr lang="en-GB" sz="2800" b="1" dirty="0"/>
          </a:p>
          <a:p>
            <a:endParaRPr lang="en-GB" sz="2806" b="1" dirty="0"/>
          </a:p>
          <a:p>
            <a:pPr marL="0" indent="0">
              <a:buNone/>
            </a:pPr>
            <a:endParaRPr lang="en-GB" sz="2806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630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3ADE4-6A1B-423A-B3E6-2A78A036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Search for Dr Anthony ‘</a:t>
            </a:r>
            <a:r>
              <a:rPr lang="en-GB" sz="2800" i="1" dirty="0"/>
              <a:t>Skip</a:t>
            </a:r>
            <a:r>
              <a:rPr lang="en-GB" sz="2800" dirty="0"/>
              <a:t>’ Basiel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4D223-B47E-4F0B-A927-E703565F5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832" y="2221972"/>
            <a:ext cx="8266585" cy="44508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b="1" dirty="0"/>
              <a:t>In teams:</a:t>
            </a:r>
          </a:p>
          <a:p>
            <a:pPr marL="0" indent="0">
              <a:buNone/>
            </a:pPr>
            <a:r>
              <a:rPr lang="en-GB" sz="2000" b="1" dirty="0"/>
              <a:t>Find at least 2 true facts about your Tutor that shows why they are good to facilitate this module.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400" b="1" dirty="0"/>
              <a:t>Game:</a:t>
            </a:r>
          </a:p>
          <a:p>
            <a:pPr marL="0" indent="0">
              <a:buNone/>
            </a:pPr>
            <a:r>
              <a:rPr lang="en-GB" sz="2000" b="1" dirty="0"/>
              <a:t>Each team gets 1 point for a correct answer.</a:t>
            </a:r>
          </a:p>
          <a:p>
            <a:pPr marL="0" indent="0">
              <a:buNone/>
            </a:pPr>
            <a:r>
              <a:rPr lang="en-GB" sz="2000" b="1" dirty="0"/>
              <a:t>Winner = 3 points first</a:t>
            </a:r>
          </a:p>
          <a:p>
            <a:pPr marL="0" indent="0">
              <a:buNone/>
            </a:pPr>
            <a:r>
              <a:rPr lang="en-GB" sz="2000" b="1" dirty="0"/>
              <a:t>Prize </a:t>
            </a:r>
          </a:p>
          <a:p>
            <a:pPr marL="0" indent="0">
              <a:buNone/>
            </a:pPr>
            <a:r>
              <a:rPr lang="en-GB" sz="2000" b="1" dirty="0"/>
              <a:t>First on half-way break</a:t>
            </a:r>
          </a:p>
        </p:txBody>
      </p:sp>
      <p:pic>
        <p:nvPicPr>
          <p:cNvPr id="3074" name="Picture 2" descr="Image result for magnifying glass search">
            <a:extLst>
              <a:ext uri="{FF2B5EF4-FFF2-40B4-BE49-F238E27FC236}">
                <a16:creationId xmlns:a16="http://schemas.microsoft.com/office/drawing/2014/main" id="{BBFC3EB3-460E-49F5-B8FB-93F75D653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994" y="5328009"/>
            <a:ext cx="4037062" cy="2018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97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ED10-E0AD-407A-B662-D711F7B87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Minute essay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9B176-F78D-41BE-9C93-E482A5713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834" y="1475581"/>
            <a:ext cx="5472608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500" b="1" dirty="0"/>
              <a:t>In one minute </a:t>
            </a:r>
            <a:r>
              <a:rPr lang="en-GB" sz="2800" dirty="0"/>
              <a:t>write something you have learnt this summer. It can be from a lesson, or informal from a social event, or just exploring Cambridge.</a:t>
            </a:r>
          </a:p>
          <a:p>
            <a:pPr marL="0" indent="0">
              <a:buNone/>
            </a:pPr>
            <a:r>
              <a:rPr lang="en-GB" sz="2800" dirty="0"/>
              <a:t>Next- share your wisdom with a friend. You may want to make a change.</a:t>
            </a:r>
          </a:p>
          <a:p>
            <a:pPr marL="0" indent="0">
              <a:buNone/>
            </a:pPr>
            <a:r>
              <a:rPr lang="en-GB" sz="2800" dirty="0"/>
              <a:t>Share with the class? </a:t>
            </a:r>
          </a:p>
        </p:txBody>
      </p:sp>
      <p:pic>
        <p:nvPicPr>
          <p:cNvPr id="2050" name="Picture 2" descr="Image result for stopwatch">
            <a:extLst>
              <a:ext uri="{FF2B5EF4-FFF2-40B4-BE49-F238E27FC236}">
                <a16:creationId xmlns:a16="http://schemas.microsoft.com/office/drawing/2014/main" id="{A8D40E90-BEA6-49FB-9248-4A6301797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8" y="2699717"/>
            <a:ext cx="403244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41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29B-A81F-4ACD-8F98-64934B52F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94" y="467468"/>
            <a:ext cx="8634119" cy="1156587"/>
          </a:xfrm>
        </p:spPr>
        <p:txBody>
          <a:bodyPr>
            <a:normAutofit/>
          </a:bodyPr>
          <a:lstStyle/>
          <a:p>
            <a:r>
              <a:rPr lang="en-GB" sz="2800" b="1" dirty="0"/>
              <a:t>paper airplane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AEA8D-FD86-433B-8FCE-E6073DD9F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378" y="1331565"/>
            <a:ext cx="5784769" cy="52299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600" b="1" dirty="0"/>
              <a:t>In teams:</a:t>
            </a:r>
          </a:p>
          <a:p>
            <a:r>
              <a:rPr lang="en-GB" sz="2800" dirty="0"/>
              <a:t>research, </a:t>
            </a:r>
          </a:p>
          <a:p>
            <a:r>
              <a:rPr lang="en-GB" sz="2800" dirty="0"/>
              <a:t>design, </a:t>
            </a:r>
          </a:p>
          <a:p>
            <a:r>
              <a:rPr lang="en-GB" sz="2800" dirty="0"/>
              <a:t>develop </a:t>
            </a:r>
          </a:p>
          <a:p>
            <a:r>
              <a:rPr lang="en-GB" sz="2800" dirty="0"/>
              <a:t>and produce a paper airplane.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What important questions do you need to ask to successfully complete this task?</a:t>
            </a:r>
          </a:p>
        </p:txBody>
      </p:sp>
      <p:pic>
        <p:nvPicPr>
          <p:cNvPr id="1026" name="Picture 2" descr="Image result for paper airplane design montage">
            <a:extLst>
              <a:ext uri="{FF2B5EF4-FFF2-40B4-BE49-F238E27FC236}">
                <a16:creationId xmlns:a16="http://schemas.microsoft.com/office/drawing/2014/main" id="{120AD70F-4D49-4541-9A8B-C3E7BBF8F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002" y="2195661"/>
            <a:ext cx="3963689" cy="2637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35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95827-9400-41BC-82EB-E7D5F8AC4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22" y="179437"/>
            <a:ext cx="10441160" cy="1156587"/>
          </a:xfrm>
        </p:spPr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Your Deductive reasoning </a:t>
            </a:r>
            <a:b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pairs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189360-5A1E-4D0D-A173-D65A2F1D5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450" y="1763613"/>
            <a:ext cx="6924675" cy="4581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483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CBE9-2FC8-4A10-9CAC-CCCA5CF3F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30" y="121728"/>
            <a:ext cx="7683680" cy="1156587"/>
          </a:xfrm>
        </p:spPr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http://www.briddles.com/riddles/sherlock-holmes-questions</a:t>
            </a: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521A31-2323-40AA-A5FF-ECE15F82A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62" y="1377892"/>
            <a:ext cx="9594379" cy="618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9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CBE9-2FC8-4A10-9CAC-CCCA5CF3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http://www.briddles.com/riddles/sherlock-holmes-questions</a:t>
            </a: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521A31-2323-40AA-A5FF-ECE15F82A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16" y="2555701"/>
            <a:ext cx="5252689" cy="33843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C8938A-C413-439A-A248-D175C0570229}"/>
              </a:ext>
            </a:extLst>
          </p:cNvPr>
          <p:cNvSpPr txBox="1"/>
          <p:nvPr/>
        </p:nvSpPr>
        <p:spPr>
          <a:xfrm>
            <a:off x="5776006" y="4859957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How can a dead person rewind back the tape himself?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4873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CBE9-2FC8-4A10-9CAC-CCCA5CF3F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0" y="0"/>
            <a:ext cx="7683680" cy="1156587"/>
          </a:xfrm>
        </p:spPr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http://www.briddles.com/riddles/sherlock-holmes-questions</a:t>
            </a:r>
            <a:r>
              <a:rPr lang="en-GB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94F230-AC22-4186-A4D7-41D77FA2E2FC}"/>
              </a:ext>
            </a:extLst>
          </p:cNvPr>
          <p:cNvSpPr txBox="1"/>
          <p:nvPr/>
        </p:nvSpPr>
        <p:spPr>
          <a:xfrm>
            <a:off x="2569269" y="3131765"/>
            <a:ext cx="813690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linkClick r:id="rId3"/>
              </a:rPr>
              <a:t>#18 - Baker Street Murder Mystery</a:t>
            </a:r>
            <a:endParaRPr lang="en-US" sz="2000" b="1" dirty="0"/>
          </a:p>
          <a:p>
            <a:r>
              <a:rPr lang="en-US" sz="2000" b="1" dirty="0"/>
              <a:t>A crime was committed at Baker Street. Ibrahim Dakota who was shot in stomach was the main suspect. Sherlock questioned the suspect. </a:t>
            </a:r>
          </a:p>
          <a:p>
            <a:r>
              <a:rPr lang="en-US" sz="2000" b="1" dirty="0"/>
              <a:t>The conversation started as:</a:t>
            </a:r>
            <a:br>
              <a:rPr lang="en-US" sz="2000" b="1" dirty="0"/>
            </a:br>
            <a:r>
              <a:rPr lang="en-US" sz="2000" b="1" dirty="0"/>
              <a:t>Sherlock: What’s your story Ibrahim?</a:t>
            </a:r>
            <a:br>
              <a:rPr lang="en-US" sz="2000" b="1" dirty="0"/>
            </a:br>
            <a:r>
              <a:rPr lang="en-US" sz="2000" b="1" dirty="0"/>
              <a:t>Ibrahim: I was walking around Baker Street and suddenly a man from back shot me. I ran as fast as I could to save my life. </a:t>
            </a:r>
            <a:br>
              <a:rPr lang="en-US" sz="2000" b="1" dirty="0"/>
            </a:br>
            <a:r>
              <a:rPr lang="en-US" sz="2000" b="1" dirty="0"/>
              <a:t>Sherlock: That is enough (and asked the police to arrest him).</a:t>
            </a:r>
            <a:br>
              <a:rPr lang="en-US" sz="2000" b="1" dirty="0"/>
            </a:br>
            <a:br>
              <a:rPr lang="en-US" sz="2000" b="1" dirty="0"/>
            </a:br>
            <a:r>
              <a:rPr lang="en-US" sz="2000" b="1" dirty="0"/>
              <a:t>Why did Sherlock think he was the murderer?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9CC521-07B1-4750-832E-1A42B8589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38" y="1569665"/>
            <a:ext cx="2076450" cy="1562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3904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CBE9-2FC8-4A10-9CAC-CCCA5CF3F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418" y="0"/>
            <a:ext cx="8274079" cy="1156587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hlinkClick r:id="rId2"/>
              </a:rPr>
              <a:t>http://www.briddles.com/riddles/sherlock-holmes-questions</a:t>
            </a:r>
            <a:r>
              <a:rPr lang="en-GB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94F230-AC22-4186-A4D7-41D77FA2E2FC}"/>
              </a:ext>
            </a:extLst>
          </p:cNvPr>
          <p:cNvSpPr txBox="1"/>
          <p:nvPr/>
        </p:nvSpPr>
        <p:spPr>
          <a:xfrm>
            <a:off x="305346" y="1403573"/>
            <a:ext cx="9001000" cy="553997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hlinkClick r:id="rId3"/>
              </a:rPr>
              <a:t>#18 - Baker Street Murder Mystery</a:t>
            </a:r>
            <a:endParaRPr lang="en-US" sz="2800" b="1" dirty="0"/>
          </a:p>
          <a:p>
            <a:r>
              <a:rPr lang="en-US" sz="2800" b="1" dirty="0"/>
              <a:t>A crime was committed at Baker Street. Ibrahim Dakota who was shot in stomach was the main suspect. Sherlock questioned the suspect. </a:t>
            </a:r>
          </a:p>
          <a:p>
            <a:r>
              <a:rPr lang="en-US" sz="2800" b="1" dirty="0"/>
              <a:t>The conversation started as:</a:t>
            </a:r>
            <a:br>
              <a:rPr lang="en-US" sz="2800" b="1" dirty="0"/>
            </a:br>
            <a:r>
              <a:rPr lang="en-US" sz="2800" b="1" dirty="0"/>
              <a:t>Sherlock: What’s your story Ibrahim?</a:t>
            </a:r>
            <a:br>
              <a:rPr lang="en-US" sz="2800" b="1" dirty="0"/>
            </a:br>
            <a:r>
              <a:rPr lang="en-US" sz="2800" b="1" dirty="0"/>
              <a:t>Ibrahim: I was walking around Baker Street and suddenly a man from back shot me. I ran as fast as I could to save my life. </a:t>
            </a:r>
            <a:br>
              <a:rPr lang="en-US" sz="2800" b="1" dirty="0"/>
            </a:br>
            <a:r>
              <a:rPr lang="en-US" sz="2800" b="1" dirty="0"/>
              <a:t>Sherlock: That is enough (and asked the police to arrest him).</a:t>
            </a:r>
            <a:br>
              <a:rPr lang="en-US" sz="2800" b="1" dirty="0"/>
            </a:br>
            <a:r>
              <a:rPr lang="en-US" sz="2800" b="1" dirty="0"/>
              <a:t>Why did Sherlock think he was the murderer?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257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CBE9-2FC8-4A10-9CAC-CCCA5CF3F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434" y="70628"/>
            <a:ext cx="7683680" cy="1156587"/>
          </a:xfrm>
        </p:spPr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http://www.briddles.com/riddles/sherlock-holmes-questions</a:t>
            </a:r>
            <a:r>
              <a:rPr lang="en-GB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94F230-AC22-4186-A4D7-41D77FA2E2FC}"/>
              </a:ext>
            </a:extLst>
          </p:cNvPr>
          <p:cNvSpPr txBox="1"/>
          <p:nvPr/>
        </p:nvSpPr>
        <p:spPr>
          <a:xfrm>
            <a:off x="161330" y="1703387"/>
            <a:ext cx="6048672" cy="451521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solidFill>
              <a:schemeClr val="accent1"/>
            </a:solidFill>
          </a:ln>
          <a:scene3d>
            <a:camera prst="orthographicFront">
              <a:rot lat="0" lon="1500000" rev="6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#18 - Baker Street Murder Mystery</a:t>
            </a:r>
            <a:endParaRPr lang="en-US" dirty="0"/>
          </a:p>
          <a:p>
            <a:r>
              <a:rPr lang="en-US" dirty="0"/>
              <a:t>A crime was committed at Baker Street. Ibrahim Dakota who was shot in stomach was the main suspect. Sherlock questioned the suspect. </a:t>
            </a:r>
          </a:p>
          <a:p>
            <a:r>
              <a:rPr lang="en-US" dirty="0"/>
              <a:t>The conversation started as:</a:t>
            </a:r>
            <a:br>
              <a:rPr lang="en-US" dirty="0"/>
            </a:br>
            <a:r>
              <a:rPr lang="en-US" dirty="0"/>
              <a:t>Sherlock: What’s your story Ibrahim?</a:t>
            </a:r>
            <a:br>
              <a:rPr lang="en-US" dirty="0"/>
            </a:br>
            <a:r>
              <a:rPr lang="en-US" dirty="0"/>
              <a:t>Ibrahim: I was walking around Baker Street and suddenly a man from back shot me. I ran as fast as I could to save my life. </a:t>
            </a:r>
            <a:br>
              <a:rPr lang="en-US" dirty="0"/>
            </a:br>
            <a:r>
              <a:rPr lang="en-US" dirty="0"/>
              <a:t>Sherlock: That is enough (and asked the police to arrest him).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Why did Sherlock think he was the murderer?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1ECE23-BE27-4EBD-BD5A-10DC0CC96198}"/>
              </a:ext>
            </a:extLst>
          </p:cNvPr>
          <p:cNvSpPr txBox="1"/>
          <p:nvPr/>
        </p:nvSpPr>
        <p:spPr>
          <a:xfrm>
            <a:off x="6858074" y="3779837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If shot from back, how can he get the injury in the front in the stomach? </a:t>
            </a:r>
          </a:p>
          <a:p>
            <a:r>
              <a:rPr lang="en-US" b="1" dirty="0"/>
              <a:t>Therefore a fake story.</a:t>
            </a:r>
            <a:endParaRPr lang="en-GB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C7A67C-17B9-4CB2-BB8D-778C5A8E6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026" y="1619597"/>
            <a:ext cx="2076450" cy="156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852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FAABA-18D5-440C-8EE7-9C262B019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30" y="2987749"/>
            <a:ext cx="4824536" cy="1512168"/>
          </a:xfrm>
        </p:spPr>
        <p:txBody>
          <a:bodyPr>
            <a:normAutofit fontScale="90000"/>
          </a:bodyPr>
          <a:lstStyle/>
          <a:p>
            <a:r>
              <a:rPr lang="en-GB" dirty="0"/>
              <a:t>Developing Observation </a:t>
            </a:r>
            <a:br>
              <a:rPr lang="en-GB" dirty="0"/>
            </a:br>
            <a:r>
              <a:rPr lang="en-GB" dirty="0"/>
              <a:t>Skills</a:t>
            </a:r>
          </a:p>
        </p:txBody>
      </p:sp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id="{EBE6B37A-D184-4148-9E56-FF7625383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666" y="179437"/>
            <a:ext cx="6752009" cy="671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13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FAABA-18D5-440C-8EE7-9C262B019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38" y="179437"/>
            <a:ext cx="8352928" cy="2592288"/>
          </a:xfrm>
        </p:spPr>
        <p:txBody>
          <a:bodyPr>
            <a:normAutofit fontScale="90000"/>
          </a:bodyPr>
          <a:lstStyle/>
          <a:p>
            <a:r>
              <a:rPr lang="en-GB" dirty="0"/>
              <a:t>Developing Observation Skills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YouTube </a:t>
            </a:r>
            <a:r>
              <a:rPr lang="en-GB" dirty="0">
                <a:hlinkClick r:id="rId2"/>
              </a:rPr>
              <a:t>https://youtu.be/CFmj_NY5tvg</a:t>
            </a:r>
            <a:br>
              <a:rPr lang="en-GB" dirty="0"/>
            </a:b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Observation &amp; Inference 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F2F99F-1300-429D-BF36-EAE990B55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722" y="3131765"/>
            <a:ext cx="5610225" cy="290512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3149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FAABA-18D5-440C-8EE7-9C262B019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22" y="107429"/>
            <a:ext cx="5760640" cy="6372708"/>
          </a:xfrm>
        </p:spPr>
        <p:txBody>
          <a:bodyPr>
            <a:normAutofit fontScale="90000"/>
          </a:bodyPr>
          <a:lstStyle/>
          <a:p>
            <a:r>
              <a:rPr lang="en-GB" dirty="0"/>
              <a:t>Developing Observation Skills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Try this test to measure your observation skills. How many ‘F’s?</a:t>
            </a:r>
            <a:br>
              <a:rPr lang="en-GB" dirty="0"/>
            </a:br>
            <a:r>
              <a:rPr lang="en-GB" sz="2200" dirty="0"/>
              <a:t>See the video: </a:t>
            </a:r>
            <a:r>
              <a:rPr lang="en-GB" sz="2000" dirty="0">
                <a:hlinkClick r:id="rId2"/>
              </a:rPr>
              <a:t>https://youtu.be/yyF5ATC5-XQ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9F3F49-3A3E-4984-81CF-80A35D673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730" y="755501"/>
            <a:ext cx="6567855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5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FAABA-18D5-440C-8EE7-9C262B019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22" y="107429"/>
            <a:ext cx="9793088" cy="64807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Developing Observation Skills:        8 F</a:t>
            </a:r>
            <a:r>
              <a:rPr lang="en-GB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0167D1-9B9E-4A6F-9E90-D945799AE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86" y="991406"/>
            <a:ext cx="8928992" cy="557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2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5739D-CD64-4049-AC8C-ADD0873ED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426" y="339372"/>
            <a:ext cx="7683680" cy="1156587"/>
          </a:xfrm>
        </p:spPr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Selective Attention test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993A2-3DDC-4710-92C6-468B666FA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1490" y="1470308"/>
            <a:ext cx="7683680" cy="58961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See: </a:t>
            </a:r>
            <a:r>
              <a:rPr lang="en-GB" dirty="0">
                <a:hlinkClick r:id="rId2"/>
              </a:rPr>
              <a:t>https://www.youtube.com/watch?v=T8vAT7sWEow</a:t>
            </a: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FA3AD7-C5C1-4533-9BC9-80018E517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562" y="2123653"/>
            <a:ext cx="5686425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6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D755-720A-4B1C-9CA9-B9E8812CE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02" y="323453"/>
            <a:ext cx="7683680" cy="1156587"/>
          </a:xfrm>
        </p:spPr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4E8FB-F177-495F-BF29-FB398F057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86" y="2339677"/>
            <a:ext cx="8187736" cy="4032448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/>
              <a:t>Observation is linked to perception.</a:t>
            </a:r>
          </a:p>
          <a:p>
            <a:pPr marL="0" indent="0">
              <a:buNone/>
            </a:pPr>
            <a:endParaRPr lang="en-GB" sz="2800" b="1" dirty="0"/>
          </a:p>
          <a:p>
            <a:pPr marL="0" indent="0">
              <a:buNone/>
            </a:pPr>
            <a:r>
              <a:rPr lang="en-GB" sz="2800" b="1" dirty="0"/>
              <a:t>How many senses do we have? – Discuss with the whole class</a:t>
            </a:r>
          </a:p>
          <a:p>
            <a:pPr marL="0" indent="0">
              <a:buNone/>
            </a:pPr>
            <a:endParaRPr lang="en-GB" sz="2800" b="1" dirty="0"/>
          </a:p>
          <a:p>
            <a:pPr marL="0" indent="0">
              <a:buNone/>
            </a:pPr>
            <a:r>
              <a:rPr lang="en-GB" sz="2800" b="1" dirty="0"/>
              <a:t>What is Proprioception?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F5109-6934-4221-9D55-526247930D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5986" y="4207815"/>
            <a:ext cx="4625827" cy="243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2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D755-720A-4B1C-9CA9-B9E8812CE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3" y="174978"/>
            <a:ext cx="7683680" cy="580523"/>
          </a:xfrm>
        </p:spPr>
        <p:txBody>
          <a:bodyPr/>
          <a:lstStyle/>
          <a:p>
            <a:r>
              <a:rPr lang="en-GB" dirty="0"/>
              <a:t>perception</a:t>
            </a:r>
          </a:p>
        </p:txBody>
      </p:sp>
      <p:pic>
        <p:nvPicPr>
          <p:cNvPr id="4098" name="Picture 2" descr="Image result for proprioception infographics">
            <a:extLst>
              <a:ext uri="{FF2B5EF4-FFF2-40B4-BE49-F238E27FC236}">
                <a16:creationId xmlns:a16="http://schemas.microsoft.com/office/drawing/2014/main" id="{92BF7AB3-F205-4DE5-8210-489024772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626" y="-17017"/>
            <a:ext cx="6232772" cy="673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42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D755-720A-4B1C-9CA9-B9E8812CE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30" y="179437"/>
            <a:ext cx="7683680" cy="1156587"/>
          </a:xfrm>
        </p:spPr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4E8FB-F177-495F-BF29-FB398F057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346" y="1547589"/>
            <a:ext cx="727280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Do the pencil test: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Take your pen and look down while making a </a:t>
            </a:r>
            <a:r>
              <a:rPr lang="en-GB" sz="2000" b="1" dirty="0">
                <a:highlight>
                  <a:srgbClr val="FFFF00"/>
                </a:highlight>
              </a:rPr>
              <a:t>clockwise circle.</a:t>
            </a:r>
            <a:endParaRPr lang="en-GB" b="1" dirty="0">
              <a:highlight>
                <a:srgbClr val="FFFF00"/>
              </a:highlight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 Keep circling but hold the pen up so you are looking at it from  beneath.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????? Is it still going in the same direction, or is it counter-clockwise now?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 See my YouTube video: </a:t>
            </a:r>
            <a:r>
              <a:rPr lang="en-GB" b="1" dirty="0">
                <a:hlinkClick r:id="rId2"/>
              </a:rPr>
              <a:t>https://youtu.be/m3EsRvF0y8M</a:t>
            </a:r>
            <a:r>
              <a:rPr lang="en-GB" b="1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2001A4-A8AB-4EBF-ABDA-5CBD98AC7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010" y="3275781"/>
            <a:ext cx="2073007" cy="330560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7305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30F21-4587-4AA8-A78B-B34ADD3DB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30" y="251445"/>
            <a:ext cx="7683680" cy="1156587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GB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GB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GB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GB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psychometrics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0374A-AD02-42EB-ACCF-DCEB18461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70" y="2267669"/>
            <a:ext cx="8554617" cy="3803662"/>
          </a:xfrm>
        </p:spPr>
        <p:txBody>
          <a:bodyPr>
            <a:normAutofit/>
          </a:bodyPr>
          <a:lstStyle/>
          <a:p>
            <a:r>
              <a:rPr lang="en-GB" sz="2800" b="1" dirty="0"/>
              <a:t>Do paper survey</a:t>
            </a:r>
          </a:p>
          <a:p>
            <a:r>
              <a:rPr lang="en-GB" sz="2800" b="1" dirty="0"/>
              <a:t>Identify your colour</a:t>
            </a:r>
          </a:p>
          <a:p>
            <a:pPr marL="0" indent="0">
              <a:buNone/>
            </a:pPr>
            <a:r>
              <a:rPr lang="en-GB" sz="2800" b="1" dirty="0"/>
              <a:t>Follow-up after at:</a:t>
            </a:r>
          </a:p>
          <a:p>
            <a:pPr marL="0" indent="0">
              <a:buNone/>
            </a:pPr>
            <a:r>
              <a:rPr lang="en-GB" sz="2800" b="1" dirty="0">
                <a:hlinkClick r:id="rId2"/>
              </a:rPr>
              <a:t>https://www.colorcode.com/free_personality_test/</a:t>
            </a:r>
            <a:r>
              <a:rPr lang="en-GB" sz="2800" b="1" dirty="0"/>
              <a:t> </a:t>
            </a:r>
          </a:p>
          <a:p>
            <a:pPr marL="0" indent="0">
              <a:buNone/>
            </a:pPr>
            <a:r>
              <a:rPr lang="en-GB" sz="2800" b="1" dirty="0"/>
              <a:t>Note: You don’t have to register</a:t>
            </a:r>
          </a:p>
        </p:txBody>
      </p:sp>
    </p:spTree>
    <p:extLst>
      <p:ext uri="{BB962C8B-B14F-4D97-AF65-F5344CB8AC3E}">
        <p14:creationId xmlns:p14="http://schemas.microsoft.com/office/powerpoint/2010/main" val="399394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70718" y="251445"/>
            <a:ext cx="7200800" cy="578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157" b="1" dirty="0">
                <a:solidFill>
                  <a:srgbClr val="FF0000"/>
                </a:solidFill>
              </a:rPr>
              <a:t>	Complete the Questionnaire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5426" y="829617"/>
            <a:ext cx="7983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603" indent="-250603">
              <a:buFont typeface="Arial" panose="020B0604020202020204" pitchFamily="34" charset="0"/>
              <a:buChar char="•"/>
            </a:pPr>
            <a:r>
              <a:rPr lang="en-GB" sz="2400" b="1" dirty="0"/>
              <a:t>Add up the numbers of the Letters  (A,B,C and D)</a:t>
            </a:r>
          </a:p>
          <a:p>
            <a:pPr marL="250603" indent="-250603">
              <a:buFont typeface="Arial" panose="020B0604020202020204" pitchFamily="34" charset="0"/>
              <a:buChar char="•"/>
            </a:pPr>
            <a:r>
              <a:rPr lang="en-GB" sz="2400" b="1" dirty="0"/>
              <a:t>Put result in order of the highest to the lowest </a:t>
            </a:r>
          </a:p>
          <a:p>
            <a:pPr marL="250603" indent="-250603">
              <a:buFont typeface="Arial" panose="020B0604020202020204" pitchFamily="34" charset="0"/>
              <a:buChar char="•"/>
            </a:pPr>
            <a:r>
              <a:rPr lang="en-GB" sz="2400" b="1" dirty="0"/>
              <a:t>List the letters in order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443" y="2463707"/>
            <a:ext cx="4918273" cy="3001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723" indent="-300723">
              <a:buFont typeface="Arial" panose="020B0604020202020204" pitchFamily="34" charset="0"/>
              <a:buChar char="•"/>
            </a:pPr>
            <a:r>
              <a:rPr lang="en-GB" sz="2400" b="1" dirty="0"/>
              <a:t>The highest number represent the set of personality traits your most like</a:t>
            </a:r>
            <a:br>
              <a:rPr lang="en-GB" sz="2400" b="1" dirty="0"/>
            </a:br>
            <a:endParaRPr lang="en-GB" sz="2400" b="1" dirty="0"/>
          </a:p>
          <a:p>
            <a:pPr marL="300723" indent="-300723">
              <a:buFont typeface="Arial" panose="020B0604020202020204" pitchFamily="34" charset="0"/>
              <a:buChar char="•"/>
            </a:pPr>
            <a:r>
              <a:rPr lang="en-GB" sz="2400" b="1" dirty="0"/>
              <a:t>The lowest number represent the least personality trait  you are least like</a:t>
            </a:r>
          </a:p>
          <a:p>
            <a:endParaRPr lang="en-GB" sz="2105" dirty="0"/>
          </a:p>
        </p:txBody>
      </p:sp>
      <p:pic>
        <p:nvPicPr>
          <p:cNvPr id="2050" name="Picture 2" descr="Image result for color psychometrics">
            <a:extLst>
              <a:ext uri="{FF2B5EF4-FFF2-40B4-BE49-F238E27FC236}">
                <a16:creationId xmlns:a16="http://schemas.microsoft.com/office/drawing/2014/main" id="{7BD60985-11AF-480C-B7F6-E1AFF9F37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391" y="2608117"/>
            <a:ext cx="4852464" cy="340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71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70" y="251445"/>
            <a:ext cx="9001000" cy="100235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Introduction To Colour Energy </a:t>
            </a:r>
          </a:p>
        </p:txBody>
      </p:sp>
      <p:pic>
        <p:nvPicPr>
          <p:cNvPr id="4" name="Picture 2" descr="http://www.mrdynamics.com/wp-content/uploads/2012/06/insights-discovery-whe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512" y="940443"/>
            <a:ext cx="5678787" cy="567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47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338" y="107430"/>
            <a:ext cx="10153128" cy="86409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Colour Energies Explained Bad Day </a:t>
            </a:r>
          </a:p>
        </p:txBody>
      </p:sp>
      <p:pic>
        <p:nvPicPr>
          <p:cNvPr id="3076" name="Picture 4" descr="https://s-media-cache-ak0.pinimg.com/736x/6c/54/a0/6c54a0572b5391ef759a118929d7195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7" t="23838" r="8174" b="10953"/>
          <a:stretch/>
        </p:blipFill>
        <p:spPr bwMode="auto">
          <a:xfrm>
            <a:off x="2537594" y="683493"/>
            <a:ext cx="5256775" cy="596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37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70" y="251445"/>
            <a:ext cx="9738394" cy="102703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Colour Energies Explained Good Day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E6342C-EE36-46A0-A9E9-8754C53C9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570" y="925179"/>
            <a:ext cx="5770215" cy="570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1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338" y="107428"/>
            <a:ext cx="10225136" cy="8049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Project Skills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 Matching Personality Traits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7418" y="2176067"/>
            <a:ext cx="3248447" cy="4196058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>
                <a:solidFill>
                  <a:srgbClr val="3366FF"/>
                </a:solidFill>
                <a:highlight>
                  <a:srgbClr val="00FFFF"/>
                </a:highlight>
              </a:rPr>
              <a:t>Cool Blue</a:t>
            </a:r>
          </a:p>
          <a:p>
            <a:pPr marL="0" indent="0">
              <a:buNone/>
            </a:pPr>
            <a:endParaRPr lang="en-US" sz="2800" b="1" dirty="0">
              <a:solidFill>
                <a:srgbClr val="DED563"/>
              </a:solidFill>
              <a:highlight>
                <a:srgbClr val="00FFFF"/>
              </a:highlight>
            </a:endParaRPr>
          </a:p>
          <a:p>
            <a:r>
              <a:rPr lang="en-US" sz="2800" b="1" dirty="0">
                <a:solidFill>
                  <a:srgbClr val="FFC000"/>
                </a:solidFill>
                <a:highlight>
                  <a:srgbClr val="00FFFF"/>
                </a:highlight>
              </a:rPr>
              <a:t>Sunshine Yellow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F675"/>
                </a:solidFill>
                <a:highlight>
                  <a:srgbClr val="00FFFF"/>
                </a:highlight>
              </a:rPr>
              <a:t> </a:t>
            </a:r>
            <a:endParaRPr lang="en-US" sz="2800" b="1" dirty="0">
              <a:solidFill>
                <a:srgbClr val="FFFF00"/>
              </a:solidFill>
              <a:highlight>
                <a:srgbClr val="00FFFF"/>
              </a:highlight>
            </a:endParaRPr>
          </a:p>
          <a:p>
            <a:r>
              <a:rPr lang="en-US" sz="2800" b="1" dirty="0">
                <a:solidFill>
                  <a:srgbClr val="FF0000"/>
                </a:solidFill>
                <a:highlight>
                  <a:srgbClr val="00FFFF"/>
                </a:highlight>
              </a:rPr>
              <a:t>Fiery  Red</a:t>
            </a:r>
          </a:p>
          <a:p>
            <a:endParaRPr lang="en-US" sz="2800" b="1" dirty="0">
              <a:solidFill>
                <a:srgbClr val="FF0000"/>
              </a:solidFill>
              <a:highlight>
                <a:srgbClr val="00FFFF"/>
              </a:highlight>
            </a:endParaRPr>
          </a:p>
          <a:p>
            <a:r>
              <a:rPr lang="en-US" sz="2800" b="1" dirty="0">
                <a:solidFill>
                  <a:srgbClr val="00B050"/>
                </a:solidFill>
                <a:highlight>
                  <a:srgbClr val="00FFFF"/>
                </a:highlight>
              </a:rPr>
              <a:t>Earthy Green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1930" y="2267669"/>
            <a:ext cx="2557034" cy="397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105" b="1" dirty="0">
                <a:solidFill>
                  <a:srgbClr val="3366FF"/>
                </a:solidFill>
              </a:rPr>
              <a:t>Note taker</a:t>
            </a:r>
          </a:p>
          <a:p>
            <a:r>
              <a:rPr lang="en-US" sz="2105" b="1" dirty="0">
                <a:solidFill>
                  <a:srgbClr val="3366FF"/>
                </a:solidFill>
              </a:rPr>
              <a:t>Researcher</a:t>
            </a:r>
          </a:p>
          <a:p>
            <a:r>
              <a:rPr lang="en-US" sz="2105" b="1" dirty="0">
                <a:solidFill>
                  <a:srgbClr val="3366FF"/>
                </a:solidFill>
              </a:rPr>
              <a:t>Data analyst </a:t>
            </a:r>
          </a:p>
          <a:p>
            <a:r>
              <a:rPr lang="en-US" sz="2105" b="1" dirty="0">
                <a:solidFill>
                  <a:srgbClr val="FFC000"/>
                </a:solidFill>
              </a:rPr>
              <a:t>Presenters </a:t>
            </a:r>
          </a:p>
          <a:p>
            <a:r>
              <a:rPr lang="en-US" sz="2105" b="1" dirty="0">
                <a:solidFill>
                  <a:srgbClr val="FFC000"/>
                </a:solidFill>
              </a:rPr>
              <a:t>Report writer </a:t>
            </a:r>
          </a:p>
          <a:p>
            <a:r>
              <a:rPr lang="en-US" sz="2105" b="1" dirty="0">
                <a:solidFill>
                  <a:srgbClr val="FFC000"/>
                </a:solidFill>
              </a:rPr>
              <a:t>Team motivation</a:t>
            </a:r>
            <a:endParaRPr lang="en-US" sz="2105" b="1" dirty="0">
              <a:solidFill>
                <a:srgbClr val="3366FF"/>
              </a:solidFill>
            </a:endParaRPr>
          </a:p>
          <a:p>
            <a:r>
              <a:rPr lang="en-US" sz="2105" b="1" dirty="0">
                <a:solidFill>
                  <a:srgbClr val="FF0000"/>
                </a:solidFill>
              </a:rPr>
              <a:t>Directors </a:t>
            </a:r>
            <a:r>
              <a:rPr lang="en-US" sz="2105" b="1" dirty="0">
                <a:solidFill>
                  <a:srgbClr val="3366FF"/>
                </a:solidFill>
              </a:rPr>
              <a:t> </a:t>
            </a:r>
          </a:p>
          <a:p>
            <a:r>
              <a:rPr lang="en-US" sz="2105" b="1" dirty="0">
                <a:solidFill>
                  <a:srgbClr val="FF0000"/>
                </a:solidFill>
              </a:rPr>
              <a:t>Decision maker</a:t>
            </a:r>
          </a:p>
          <a:p>
            <a:r>
              <a:rPr lang="en-US" sz="2105" b="1" dirty="0">
                <a:solidFill>
                  <a:srgbClr val="FF0000"/>
                </a:solidFill>
              </a:rPr>
              <a:t>Project Managers   </a:t>
            </a:r>
            <a:endParaRPr lang="en-US" sz="2105" b="1" dirty="0">
              <a:solidFill>
                <a:srgbClr val="3366FF"/>
              </a:solidFill>
            </a:endParaRPr>
          </a:p>
          <a:p>
            <a:r>
              <a:rPr lang="en-US" sz="2105" b="1" dirty="0">
                <a:solidFill>
                  <a:srgbClr val="00B050"/>
                </a:solidFill>
              </a:rPr>
              <a:t>Peace keeper </a:t>
            </a:r>
          </a:p>
          <a:p>
            <a:r>
              <a:rPr lang="en-US" sz="2105" b="1" dirty="0">
                <a:solidFill>
                  <a:srgbClr val="00B050"/>
                </a:solidFill>
              </a:rPr>
              <a:t>Team spirit  </a:t>
            </a:r>
          </a:p>
          <a:p>
            <a:r>
              <a:rPr lang="en-US" sz="2105" b="1" dirty="0">
                <a:solidFill>
                  <a:srgbClr val="00B050"/>
                </a:solidFill>
              </a:rPr>
              <a:t>Positive direction </a:t>
            </a:r>
            <a:endParaRPr lang="en-US" sz="2456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47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816A-C05C-429E-A530-CBA8526DA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421"/>
            <a:ext cx="7683680" cy="516738"/>
          </a:xfrm>
        </p:spPr>
        <p:txBody>
          <a:bodyPr>
            <a:normAutofit fontScale="90000"/>
          </a:bodyPr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Physics problem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71E6AB-3A90-40B1-B97E-F9041A08B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410" y="670772"/>
            <a:ext cx="9099376" cy="603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9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816A-C05C-429E-A530-CBA8526DA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421"/>
            <a:ext cx="7683680" cy="516738"/>
          </a:xfrm>
        </p:spPr>
        <p:txBody>
          <a:bodyPr>
            <a:normAutofit fontScale="90000"/>
          </a:bodyPr>
          <a:lstStyle/>
          <a:p>
            <a:r>
              <a:rPr lang="en-GB" dirty="0"/>
              <a:t>Physics problem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EB1FCB-436B-487C-8416-7937B9A89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498" y="552159"/>
            <a:ext cx="8646991" cy="621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816A-C05C-429E-A530-CBA8526DA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421"/>
            <a:ext cx="7683680" cy="516738"/>
          </a:xfrm>
        </p:spPr>
        <p:txBody>
          <a:bodyPr>
            <a:normAutofit fontScale="90000"/>
          </a:bodyPr>
          <a:lstStyle/>
          <a:p>
            <a:r>
              <a:rPr lang="en-GB" dirty="0"/>
              <a:t>Physics problem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A6D372-C546-486D-BCC0-69C86D566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498" y="622119"/>
            <a:ext cx="8505137" cy="607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1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816A-C05C-429E-A530-CBA8526DA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421"/>
            <a:ext cx="7683680" cy="516738"/>
          </a:xfrm>
        </p:spPr>
        <p:txBody>
          <a:bodyPr>
            <a:normAutofit fontScale="90000"/>
          </a:bodyPr>
          <a:lstStyle/>
          <a:p>
            <a:r>
              <a:rPr lang="en-GB" dirty="0"/>
              <a:t>Physics problem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060223-9356-4246-9D19-BE5198148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474" y="562865"/>
            <a:ext cx="8703030" cy="620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19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9BD46-8782-4A18-BE62-D88BBAD29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54" y="284796"/>
            <a:ext cx="8421622" cy="830745"/>
          </a:xfrm>
        </p:spPr>
        <p:txBody>
          <a:bodyPr>
            <a:normAutofit/>
          </a:bodyPr>
          <a:lstStyle/>
          <a:p>
            <a:r>
              <a:rPr lang="en-GB" dirty="0"/>
              <a:t>Fuzzy knowledge &amp;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882DF-9F59-40B7-80D0-5721EA35B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346" y="2119278"/>
            <a:ext cx="9937104" cy="2380639"/>
          </a:xfrm>
        </p:spPr>
        <p:txBody>
          <a:bodyPr>
            <a:normAutofit/>
          </a:bodyPr>
          <a:lstStyle/>
          <a:p>
            <a:r>
              <a:rPr lang="en-GB" b="1" dirty="0"/>
              <a:t>Not all situations will have a clear answers. The answers may fall somewhere on a range or spectrum of solutions that can change over time as new information comes available. (E.g. the earth is no longer considered flat )</a:t>
            </a:r>
            <a:br>
              <a:rPr lang="en-GB" b="1" dirty="0"/>
            </a:br>
            <a:endParaRPr lang="en-GB" b="1" dirty="0"/>
          </a:p>
        </p:txBody>
      </p:sp>
      <p:pic>
        <p:nvPicPr>
          <p:cNvPr id="5" name="Graphic 4" descr="Winking Face with No Fill">
            <a:extLst>
              <a:ext uri="{FF2B5EF4-FFF2-40B4-BE49-F238E27FC236}">
                <a16:creationId xmlns:a16="http://schemas.microsoft.com/office/drawing/2014/main" id="{DD665B21-22DF-4276-B888-45EC8544E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1650" y="3282345"/>
            <a:ext cx="1180330" cy="11803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1A811C-DEEB-432B-90C0-DD9E71287C69}"/>
              </a:ext>
            </a:extLst>
          </p:cNvPr>
          <p:cNvSpPr txBox="1"/>
          <p:nvPr/>
        </p:nvSpPr>
        <p:spPr>
          <a:xfrm>
            <a:off x="377354" y="4931965"/>
            <a:ext cx="95770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Please see my website:</a:t>
            </a:r>
            <a:br>
              <a:rPr lang="en-GB" b="1" dirty="0"/>
            </a:br>
            <a:r>
              <a:rPr lang="en-GB" b="1" dirty="0">
                <a:hlinkClick r:id="rId4"/>
              </a:rPr>
              <a:t>http://abasiel.wordpress.com</a:t>
            </a:r>
            <a:r>
              <a:rPr lang="en-GB" b="1" dirty="0"/>
              <a:t> </a:t>
            </a:r>
            <a:br>
              <a:rPr lang="en-GB" b="1" dirty="0"/>
            </a:br>
            <a:r>
              <a:rPr lang="en-GB" b="1" dirty="0"/>
              <a:t>or eMail any questions</a:t>
            </a:r>
            <a:br>
              <a:rPr lang="en-GB" b="1" dirty="0"/>
            </a:br>
            <a:r>
              <a:rPr lang="en-GB" b="1" dirty="0">
                <a:hlinkClick r:id="rId5"/>
              </a:rPr>
              <a:t>abasiel@gmail.com</a:t>
            </a:r>
            <a:r>
              <a:rPr lang="en-GB" b="1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811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16333</TotalTime>
  <Words>881</Words>
  <Application>Microsoft Office PowerPoint</Application>
  <PresentationFormat>Custom</PresentationFormat>
  <Paragraphs>154</Paragraphs>
  <Slides>30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Gill Sans MT</vt:lpstr>
      <vt:lpstr>Wingdings</vt:lpstr>
      <vt:lpstr>Gallery</vt:lpstr>
      <vt:lpstr>Oxford/Cambridge Summer Courses Workshop</vt:lpstr>
      <vt:lpstr>Overview</vt:lpstr>
      <vt:lpstr>Search for Dr Anthony ‘Skip’ Basiel </vt:lpstr>
      <vt:lpstr>1 Minute essay</vt:lpstr>
      <vt:lpstr>paper airplane challenge</vt:lpstr>
      <vt:lpstr>Use Your Deductive reasoning  in pairs</vt:lpstr>
      <vt:lpstr>http://www.briddles.com/riddles/sherlock-holmes-questions </vt:lpstr>
      <vt:lpstr>http://www.briddles.com/riddles/sherlock-holmes-questions </vt:lpstr>
      <vt:lpstr>http://www.briddles.com/riddles/sherlock-holmes-questions </vt:lpstr>
      <vt:lpstr>http://www.briddles.com/riddles/sherlock-holmes-questions </vt:lpstr>
      <vt:lpstr>http://www.briddles.com/riddles/sherlock-holmes-questions </vt:lpstr>
      <vt:lpstr>Developing Observation  Skills</vt:lpstr>
      <vt:lpstr>Developing Observation Skills   YouTube https://youtu.be/CFmj_NY5tvg   Observation &amp; Inference       </vt:lpstr>
      <vt:lpstr>Developing Observation Skills          Try this test to measure your observation skills. How many ‘F’s? See the video: https://youtu.be/yyF5ATC5-XQ      </vt:lpstr>
      <vt:lpstr>Developing Observation Skills:        8 Fs                </vt:lpstr>
      <vt:lpstr>Selective Attention test </vt:lpstr>
      <vt:lpstr>perception</vt:lpstr>
      <vt:lpstr>perception</vt:lpstr>
      <vt:lpstr>perception</vt:lpstr>
      <vt:lpstr>Colour psychometrics</vt:lpstr>
      <vt:lpstr>PowerPoint Presentation</vt:lpstr>
      <vt:lpstr>Introduction To Colour Energy </vt:lpstr>
      <vt:lpstr>Colour Energies Explained Bad Day </vt:lpstr>
      <vt:lpstr>Colour Energies Explained Good Day</vt:lpstr>
      <vt:lpstr>Project Skills  Matching Personality Traits </vt:lpstr>
      <vt:lpstr>Physics problem</vt:lpstr>
      <vt:lpstr>Physics problem</vt:lpstr>
      <vt:lpstr>Physics problem</vt:lpstr>
      <vt:lpstr>Physics problem</vt:lpstr>
      <vt:lpstr>Fuzzy knowledge &amp; solutions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Arden University Student Induction</dc:title>
  <dc:creator>Carmen</dc:creator>
  <cp:lastModifiedBy>Anthony Basiel</cp:lastModifiedBy>
  <cp:revision>361</cp:revision>
  <cp:lastPrinted>2017-02-08T23:35:23Z</cp:lastPrinted>
  <dcterms:created xsi:type="dcterms:W3CDTF">2016-10-06T11:23:07Z</dcterms:created>
  <dcterms:modified xsi:type="dcterms:W3CDTF">2018-07-10T09:36:37Z</dcterms:modified>
</cp:coreProperties>
</file>